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8" r:id="rId14"/>
    <p:sldId id="266" r:id="rId15"/>
    <p:sldId id="265" r:id="rId16"/>
    <p:sldId id="267" r:id="rId17"/>
    <p:sldId id="26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26"/>
    <p:restoredTop sz="94505"/>
  </p:normalViewPr>
  <p:slideViewPr>
    <p:cSldViewPr snapToGrid="0" snapToObjects="1">
      <p:cViewPr varScale="1">
        <p:scale>
          <a:sx n="110" d="100"/>
          <a:sy n="110" d="100"/>
        </p:scale>
        <p:origin x="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95CA2-2AE8-4CC6-83F8-F3F39DCF716C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13B7F1-EC53-471D-AEF8-0348D82F9B08}">
      <dgm:prSet custT="1"/>
      <dgm:spPr/>
      <dgm:t>
        <a:bodyPr/>
        <a:lstStyle/>
        <a:p>
          <a:pPr rtl="0"/>
          <a:r>
            <a:rPr lang="en-US" sz="2400" dirty="0" smtClean="0">
              <a:latin typeface="Calibri" charset="0"/>
              <a:ea typeface="Calibri" charset="0"/>
              <a:cs typeface="Calibri" charset="0"/>
            </a:rPr>
            <a:t>Performance metrics and simulations</a:t>
          </a:r>
          <a:endParaRPr lang="en-US" sz="2400" dirty="0">
            <a:latin typeface="Calibri" charset="0"/>
            <a:ea typeface="Calibri" charset="0"/>
            <a:cs typeface="Calibri" charset="0"/>
          </a:endParaRPr>
        </a:p>
      </dgm:t>
    </dgm:pt>
    <dgm:pt modelId="{35BCE872-2F27-44CA-BE83-39578CCD2233}" type="parTrans" cxnId="{93EC4203-D1E5-4691-8FBC-DB9BE2BCAA27}">
      <dgm:prSet/>
      <dgm:spPr/>
      <dgm:t>
        <a:bodyPr/>
        <a:lstStyle/>
        <a:p>
          <a:endParaRPr lang="en-US" sz="2400">
            <a:latin typeface="Calibri" charset="0"/>
            <a:ea typeface="Calibri" charset="0"/>
            <a:cs typeface="Calibri" charset="0"/>
          </a:endParaRPr>
        </a:p>
      </dgm:t>
    </dgm:pt>
    <dgm:pt modelId="{BDA7C628-A8FA-4BD6-A090-C398A52883DE}" type="sibTrans" cxnId="{93EC4203-D1E5-4691-8FBC-DB9BE2BCAA27}">
      <dgm:prSet/>
      <dgm:spPr/>
      <dgm:t>
        <a:bodyPr/>
        <a:lstStyle/>
        <a:p>
          <a:endParaRPr lang="en-US" sz="2400">
            <a:latin typeface="Calibri" charset="0"/>
            <a:ea typeface="Calibri" charset="0"/>
            <a:cs typeface="Calibri" charset="0"/>
          </a:endParaRPr>
        </a:p>
      </dgm:t>
    </dgm:pt>
    <dgm:pt modelId="{DA023F52-1B96-4E3F-8229-D4F76C5EF4ED}">
      <dgm:prSet custT="1"/>
      <dgm:spPr/>
      <dgm:t>
        <a:bodyPr/>
        <a:lstStyle/>
        <a:p>
          <a:pPr rtl="0"/>
          <a:r>
            <a:rPr lang="en-US" sz="2400" dirty="0" smtClean="0">
              <a:latin typeface="Calibri" charset="0"/>
              <a:ea typeface="Calibri" charset="0"/>
              <a:cs typeface="Calibri" charset="0"/>
            </a:rPr>
            <a:t>Development-time profiling</a:t>
          </a:r>
          <a:endParaRPr lang="en-US" sz="2400" dirty="0">
            <a:latin typeface="Calibri" charset="0"/>
            <a:ea typeface="Calibri" charset="0"/>
            <a:cs typeface="Calibri" charset="0"/>
          </a:endParaRPr>
        </a:p>
      </dgm:t>
    </dgm:pt>
    <dgm:pt modelId="{104E5F10-5416-4A41-923A-18ABDDD36B81}" type="parTrans" cxnId="{8C7DF8E7-DBCC-43E4-A56A-A49D69D35488}">
      <dgm:prSet/>
      <dgm:spPr/>
      <dgm:t>
        <a:bodyPr/>
        <a:lstStyle/>
        <a:p>
          <a:endParaRPr lang="en-US" sz="2400">
            <a:latin typeface="Calibri" charset="0"/>
            <a:ea typeface="Calibri" charset="0"/>
            <a:cs typeface="Calibri" charset="0"/>
          </a:endParaRPr>
        </a:p>
      </dgm:t>
    </dgm:pt>
    <dgm:pt modelId="{240C9DE8-8AED-4BFE-9BD3-7C080829A134}" type="sibTrans" cxnId="{8C7DF8E7-DBCC-43E4-A56A-A49D69D35488}">
      <dgm:prSet/>
      <dgm:spPr/>
      <dgm:t>
        <a:bodyPr/>
        <a:lstStyle/>
        <a:p>
          <a:endParaRPr lang="en-US" sz="2400">
            <a:latin typeface="Calibri" charset="0"/>
            <a:ea typeface="Calibri" charset="0"/>
            <a:cs typeface="Calibri" charset="0"/>
          </a:endParaRPr>
        </a:p>
      </dgm:t>
    </dgm:pt>
    <dgm:pt modelId="{68A29515-9EF9-41EE-B8FD-0E51649D18C1}">
      <dgm:prSet custT="1"/>
      <dgm:spPr/>
      <dgm:t>
        <a:bodyPr/>
        <a:lstStyle/>
        <a:p>
          <a:pPr rtl="0"/>
          <a:r>
            <a:rPr lang="en-US" sz="2400" dirty="0" smtClean="0">
              <a:latin typeface="Calibri" charset="0"/>
              <a:ea typeface="Calibri" charset="0"/>
              <a:cs typeface="Calibri" charset="0"/>
            </a:rPr>
            <a:t>Performance</a:t>
          </a:r>
          <a:r>
            <a:rPr lang="en-US" sz="2400" baseline="0" dirty="0" smtClean="0">
              <a:latin typeface="Calibri" charset="0"/>
              <a:ea typeface="Calibri" charset="0"/>
              <a:cs typeface="Calibri" charset="0"/>
            </a:rPr>
            <a:t> and </a:t>
          </a:r>
          <a:r>
            <a:rPr lang="en-US" sz="2400" dirty="0" smtClean="0">
              <a:latin typeface="Calibri" charset="0"/>
              <a:ea typeface="Calibri" charset="0"/>
              <a:cs typeface="Calibri" charset="0"/>
            </a:rPr>
            <a:t>load tests</a:t>
          </a:r>
          <a:endParaRPr lang="en-US" sz="2400" dirty="0">
            <a:latin typeface="Calibri" charset="0"/>
            <a:ea typeface="Calibri" charset="0"/>
            <a:cs typeface="Calibri" charset="0"/>
          </a:endParaRPr>
        </a:p>
      </dgm:t>
    </dgm:pt>
    <dgm:pt modelId="{3548B3D3-A86D-4823-8DE5-F4D6E987CCAA}" type="parTrans" cxnId="{D3D38E7D-C24B-4412-96E8-86ECEC77CA5C}">
      <dgm:prSet/>
      <dgm:spPr/>
      <dgm:t>
        <a:bodyPr/>
        <a:lstStyle/>
        <a:p>
          <a:endParaRPr lang="en-US" sz="2400">
            <a:latin typeface="Calibri" charset="0"/>
            <a:ea typeface="Calibri" charset="0"/>
            <a:cs typeface="Calibri" charset="0"/>
          </a:endParaRPr>
        </a:p>
      </dgm:t>
    </dgm:pt>
    <dgm:pt modelId="{8318B965-D776-45F4-8CC9-4B813EE422DE}" type="sibTrans" cxnId="{D3D38E7D-C24B-4412-96E8-86ECEC77CA5C}">
      <dgm:prSet/>
      <dgm:spPr/>
      <dgm:t>
        <a:bodyPr/>
        <a:lstStyle/>
        <a:p>
          <a:endParaRPr lang="en-US" sz="2400">
            <a:latin typeface="Calibri" charset="0"/>
            <a:ea typeface="Calibri" charset="0"/>
            <a:cs typeface="Calibri" charset="0"/>
          </a:endParaRPr>
        </a:p>
      </dgm:t>
    </dgm:pt>
    <dgm:pt modelId="{890E05E1-A2B7-41CD-B324-9CBD5466AE67}">
      <dgm:prSet custT="1"/>
      <dgm:spPr/>
      <dgm:t>
        <a:bodyPr/>
        <a:lstStyle/>
        <a:p>
          <a:pPr rtl="0"/>
          <a:r>
            <a:rPr lang="en-US" sz="2400" dirty="0" smtClean="0">
              <a:latin typeface="Calibri" charset="0"/>
              <a:ea typeface="Calibri" charset="0"/>
              <a:cs typeface="Calibri" charset="0"/>
            </a:rPr>
            <a:t>Production-time performance investigations</a:t>
          </a:r>
          <a:endParaRPr lang="en-US" sz="2400" dirty="0">
            <a:latin typeface="Calibri" charset="0"/>
            <a:ea typeface="Calibri" charset="0"/>
            <a:cs typeface="Calibri" charset="0"/>
          </a:endParaRPr>
        </a:p>
      </dgm:t>
    </dgm:pt>
    <dgm:pt modelId="{101DA337-8714-45EC-ADFB-ACB8EF092AEC}" type="parTrans" cxnId="{B776219C-AD8B-47F9-A3AB-296B0EFC913B}">
      <dgm:prSet/>
      <dgm:spPr/>
      <dgm:t>
        <a:bodyPr/>
        <a:lstStyle/>
        <a:p>
          <a:endParaRPr lang="en-US" sz="2400">
            <a:latin typeface="Calibri" charset="0"/>
            <a:ea typeface="Calibri" charset="0"/>
            <a:cs typeface="Calibri" charset="0"/>
          </a:endParaRPr>
        </a:p>
      </dgm:t>
    </dgm:pt>
    <dgm:pt modelId="{966BB7B4-76A0-478C-8C68-AB571641988E}" type="sibTrans" cxnId="{B776219C-AD8B-47F9-A3AB-296B0EFC913B}">
      <dgm:prSet/>
      <dgm:spPr/>
      <dgm:t>
        <a:bodyPr/>
        <a:lstStyle/>
        <a:p>
          <a:endParaRPr lang="en-US" sz="2400">
            <a:latin typeface="Calibri" charset="0"/>
            <a:ea typeface="Calibri" charset="0"/>
            <a:cs typeface="Calibri" charset="0"/>
          </a:endParaRPr>
        </a:p>
      </dgm:t>
    </dgm:pt>
    <dgm:pt modelId="{CF4D78E1-2E14-45B5-82F1-7A731845A720}">
      <dgm:prSet custT="1"/>
      <dgm:spPr/>
      <dgm:t>
        <a:bodyPr/>
        <a:lstStyle/>
        <a:p>
          <a:pPr rtl="0"/>
          <a:r>
            <a:rPr lang="en-US" sz="2400" dirty="0" smtClean="0">
              <a:latin typeface="Calibri" charset="0"/>
              <a:ea typeface="Calibri" charset="0"/>
              <a:cs typeface="Calibri" charset="0"/>
            </a:rPr>
            <a:t>Continuous low-overhead monitoring</a:t>
          </a:r>
          <a:endParaRPr lang="en-US" sz="2400" dirty="0">
            <a:latin typeface="Calibri" charset="0"/>
            <a:ea typeface="Calibri" charset="0"/>
            <a:cs typeface="Calibri" charset="0"/>
          </a:endParaRPr>
        </a:p>
      </dgm:t>
    </dgm:pt>
    <dgm:pt modelId="{4C1EDB82-A166-4999-A5E1-D5A9E443D4BB}" type="parTrans" cxnId="{930E4006-AAF7-4FCF-9D9B-C34D2600B5F5}">
      <dgm:prSet/>
      <dgm:spPr/>
      <dgm:t>
        <a:bodyPr/>
        <a:lstStyle/>
        <a:p>
          <a:endParaRPr lang="en-US" sz="2400">
            <a:latin typeface="Calibri" charset="0"/>
            <a:ea typeface="Calibri" charset="0"/>
            <a:cs typeface="Calibri" charset="0"/>
          </a:endParaRPr>
        </a:p>
      </dgm:t>
    </dgm:pt>
    <dgm:pt modelId="{D7DD7EC1-C8EA-4D6C-B12E-6F046E60389B}" type="sibTrans" cxnId="{930E4006-AAF7-4FCF-9D9B-C34D2600B5F5}">
      <dgm:prSet/>
      <dgm:spPr/>
      <dgm:t>
        <a:bodyPr/>
        <a:lstStyle/>
        <a:p>
          <a:endParaRPr lang="en-US" sz="2400">
            <a:latin typeface="Calibri" charset="0"/>
            <a:ea typeface="Calibri" charset="0"/>
            <a:cs typeface="Calibri" charset="0"/>
          </a:endParaRPr>
        </a:p>
      </dgm:t>
    </dgm:pt>
    <dgm:pt modelId="{3D6B75FD-3500-40F1-8956-DD7CE35822BD}" type="pres">
      <dgm:prSet presAssocID="{57195CA2-2AE8-4CC6-83F8-F3F39DCF71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3F78CC-CAC8-496B-9402-613719A6CE57}" type="pres">
      <dgm:prSet presAssocID="{AA13B7F1-EC53-471D-AEF8-0348D82F9B08}" presName="circ1" presStyleLbl="vennNode1" presStyleIdx="0" presStyleCnt="5"/>
      <dgm:spPr/>
    </dgm:pt>
    <dgm:pt modelId="{690F7E3C-CDAA-432F-875A-F2C784E4F0CD}" type="pres">
      <dgm:prSet presAssocID="{AA13B7F1-EC53-471D-AEF8-0348D82F9B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37D36-E9C3-44F9-8B63-C165470571C3}" type="pres">
      <dgm:prSet presAssocID="{DA023F52-1B96-4E3F-8229-D4F76C5EF4ED}" presName="circ2" presStyleLbl="vennNode1" presStyleIdx="1" presStyleCnt="5"/>
      <dgm:spPr/>
    </dgm:pt>
    <dgm:pt modelId="{2272A13C-3EF0-4022-8610-5B42A0E01DAE}" type="pres">
      <dgm:prSet presAssocID="{DA023F52-1B96-4E3F-8229-D4F76C5EF4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BE01A-4A67-4412-AA62-890D266E24E0}" type="pres">
      <dgm:prSet presAssocID="{68A29515-9EF9-41EE-B8FD-0E51649D18C1}" presName="circ3" presStyleLbl="vennNode1" presStyleIdx="2" presStyleCnt="5"/>
      <dgm:spPr/>
    </dgm:pt>
    <dgm:pt modelId="{9255D38A-6964-44F7-A0C5-DEBD73547B47}" type="pres">
      <dgm:prSet presAssocID="{68A29515-9EF9-41EE-B8FD-0E51649D18C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D1A47-D57A-493C-B23F-DEF49C2B4C5F}" type="pres">
      <dgm:prSet presAssocID="{890E05E1-A2B7-41CD-B324-9CBD5466AE67}" presName="circ4" presStyleLbl="vennNode1" presStyleIdx="3" presStyleCnt="5"/>
      <dgm:spPr/>
    </dgm:pt>
    <dgm:pt modelId="{0B9923BC-DE59-4D11-9E09-8544FFCD8822}" type="pres">
      <dgm:prSet presAssocID="{890E05E1-A2B7-41CD-B324-9CBD5466AE6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22054-A5E2-4F30-AEA0-85214B677868}" type="pres">
      <dgm:prSet presAssocID="{CF4D78E1-2E14-45B5-82F1-7A731845A720}" presName="circ5" presStyleLbl="vennNode1" presStyleIdx="4" presStyleCnt="5"/>
      <dgm:spPr/>
    </dgm:pt>
    <dgm:pt modelId="{2596F9A6-0CCB-461A-98AB-6366A6B4D005}" type="pres">
      <dgm:prSet presAssocID="{CF4D78E1-2E14-45B5-82F1-7A731845A72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8895C-5C40-604E-89AB-2DA913D43A75}" type="presOf" srcId="{890E05E1-A2B7-41CD-B324-9CBD5466AE67}" destId="{0B9923BC-DE59-4D11-9E09-8544FFCD8822}" srcOrd="0" destOrd="0" presId="urn:microsoft.com/office/officeart/2005/8/layout/venn1"/>
    <dgm:cxn modelId="{B776219C-AD8B-47F9-A3AB-296B0EFC913B}" srcId="{57195CA2-2AE8-4CC6-83F8-F3F39DCF716C}" destId="{890E05E1-A2B7-41CD-B324-9CBD5466AE67}" srcOrd="3" destOrd="0" parTransId="{101DA337-8714-45EC-ADFB-ACB8EF092AEC}" sibTransId="{966BB7B4-76A0-478C-8C68-AB571641988E}"/>
    <dgm:cxn modelId="{30DB571B-2053-FC48-B824-58F173CA4902}" type="presOf" srcId="{DA023F52-1B96-4E3F-8229-D4F76C5EF4ED}" destId="{2272A13C-3EF0-4022-8610-5B42A0E01DAE}" srcOrd="0" destOrd="0" presId="urn:microsoft.com/office/officeart/2005/8/layout/venn1"/>
    <dgm:cxn modelId="{930E4006-AAF7-4FCF-9D9B-C34D2600B5F5}" srcId="{57195CA2-2AE8-4CC6-83F8-F3F39DCF716C}" destId="{CF4D78E1-2E14-45B5-82F1-7A731845A720}" srcOrd="4" destOrd="0" parTransId="{4C1EDB82-A166-4999-A5E1-D5A9E443D4BB}" sibTransId="{D7DD7EC1-C8EA-4D6C-B12E-6F046E60389B}"/>
    <dgm:cxn modelId="{8C7DF8E7-DBCC-43E4-A56A-A49D69D35488}" srcId="{57195CA2-2AE8-4CC6-83F8-F3F39DCF716C}" destId="{DA023F52-1B96-4E3F-8229-D4F76C5EF4ED}" srcOrd="1" destOrd="0" parTransId="{104E5F10-5416-4A41-923A-18ABDDD36B81}" sibTransId="{240C9DE8-8AED-4BFE-9BD3-7C080829A134}"/>
    <dgm:cxn modelId="{0080650B-F87C-B044-8EE2-D3F7F4CE8A39}" type="presOf" srcId="{57195CA2-2AE8-4CC6-83F8-F3F39DCF716C}" destId="{3D6B75FD-3500-40F1-8956-DD7CE35822BD}" srcOrd="0" destOrd="0" presId="urn:microsoft.com/office/officeart/2005/8/layout/venn1"/>
    <dgm:cxn modelId="{7629B684-1A0F-774D-A0AB-D25AD09CC519}" type="presOf" srcId="{AA13B7F1-EC53-471D-AEF8-0348D82F9B08}" destId="{690F7E3C-CDAA-432F-875A-F2C784E4F0CD}" srcOrd="0" destOrd="0" presId="urn:microsoft.com/office/officeart/2005/8/layout/venn1"/>
    <dgm:cxn modelId="{93EC4203-D1E5-4691-8FBC-DB9BE2BCAA27}" srcId="{57195CA2-2AE8-4CC6-83F8-F3F39DCF716C}" destId="{AA13B7F1-EC53-471D-AEF8-0348D82F9B08}" srcOrd="0" destOrd="0" parTransId="{35BCE872-2F27-44CA-BE83-39578CCD2233}" sibTransId="{BDA7C628-A8FA-4BD6-A090-C398A52883DE}"/>
    <dgm:cxn modelId="{ADC14D13-CBAA-A048-8A77-4891463ED2EB}" type="presOf" srcId="{CF4D78E1-2E14-45B5-82F1-7A731845A720}" destId="{2596F9A6-0CCB-461A-98AB-6366A6B4D005}" srcOrd="0" destOrd="0" presId="urn:microsoft.com/office/officeart/2005/8/layout/venn1"/>
    <dgm:cxn modelId="{D3D38E7D-C24B-4412-96E8-86ECEC77CA5C}" srcId="{57195CA2-2AE8-4CC6-83F8-F3F39DCF716C}" destId="{68A29515-9EF9-41EE-B8FD-0E51649D18C1}" srcOrd="2" destOrd="0" parTransId="{3548B3D3-A86D-4823-8DE5-F4D6E987CCAA}" sibTransId="{8318B965-D776-45F4-8CC9-4B813EE422DE}"/>
    <dgm:cxn modelId="{82DC7860-28EF-754B-AFB3-0CDB8D446BC5}" type="presOf" srcId="{68A29515-9EF9-41EE-B8FD-0E51649D18C1}" destId="{9255D38A-6964-44F7-A0C5-DEBD73547B47}" srcOrd="0" destOrd="0" presId="urn:microsoft.com/office/officeart/2005/8/layout/venn1"/>
    <dgm:cxn modelId="{80FACBC9-037E-AD47-A9ED-1813505A2F73}" type="presParOf" srcId="{3D6B75FD-3500-40F1-8956-DD7CE35822BD}" destId="{133F78CC-CAC8-496B-9402-613719A6CE57}" srcOrd="0" destOrd="0" presId="urn:microsoft.com/office/officeart/2005/8/layout/venn1"/>
    <dgm:cxn modelId="{2F1C4B11-419D-164B-96BB-B86F63EADD4F}" type="presParOf" srcId="{3D6B75FD-3500-40F1-8956-DD7CE35822BD}" destId="{690F7E3C-CDAA-432F-875A-F2C784E4F0CD}" srcOrd="1" destOrd="0" presId="urn:microsoft.com/office/officeart/2005/8/layout/venn1"/>
    <dgm:cxn modelId="{9B4545BC-9A90-814D-AA6E-3693F6DF6416}" type="presParOf" srcId="{3D6B75FD-3500-40F1-8956-DD7CE35822BD}" destId="{56137D36-E9C3-44F9-8B63-C165470571C3}" srcOrd="2" destOrd="0" presId="urn:microsoft.com/office/officeart/2005/8/layout/venn1"/>
    <dgm:cxn modelId="{1FE6B5E6-5286-E54D-9BE1-EDA994CF6035}" type="presParOf" srcId="{3D6B75FD-3500-40F1-8956-DD7CE35822BD}" destId="{2272A13C-3EF0-4022-8610-5B42A0E01DAE}" srcOrd="3" destOrd="0" presId="urn:microsoft.com/office/officeart/2005/8/layout/venn1"/>
    <dgm:cxn modelId="{0C86CEEF-67B6-3A46-A14E-2510EB505621}" type="presParOf" srcId="{3D6B75FD-3500-40F1-8956-DD7CE35822BD}" destId="{22ABE01A-4A67-4412-AA62-890D266E24E0}" srcOrd="4" destOrd="0" presId="urn:microsoft.com/office/officeart/2005/8/layout/venn1"/>
    <dgm:cxn modelId="{5FC41990-C483-B842-9B02-B8AE4EDA3692}" type="presParOf" srcId="{3D6B75FD-3500-40F1-8956-DD7CE35822BD}" destId="{9255D38A-6964-44F7-A0C5-DEBD73547B47}" srcOrd="5" destOrd="0" presId="urn:microsoft.com/office/officeart/2005/8/layout/venn1"/>
    <dgm:cxn modelId="{417856C2-989A-3B48-B51E-BC142F9C2380}" type="presParOf" srcId="{3D6B75FD-3500-40F1-8956-DD7CE35822BD}" destId="{9E5D1A47-D57A-493C-B23F-DEF49C2B4C5F}" srcOrd="6" destOrd="0" presId="urn:microsoft.com/office/officeart/2005/8/layout/venn1"/>
    <dgm:cxn modelId="{641E253C-568E-D74D-ABD0-2BB62383E9B0}" type="presParOf" srcId="{3D6B75FD-3500-40F1-8956-DD7CE35822BD}" destId="{0B9923BC-DE59-4D11-9E09-8544FFCD8822}" srcOrd="7" destOrd="0" presId="urn:microsoft.com/office/officeart/2005/8/layout/venn1"/>
    <dgm:cxn modelId="{6640A82F-BBE8-1B42-ACAB-6E31AE7DD04C}" type="presParOf" srcId="{3D6B75FD-3500-40F1-8956-DD7CE35822BD}" destId="{77222054-A5E2-4F30-AEA0-85214B677868}" srcOrd="8" destOrd="0" presId="urn:microsoft.com/office/officeart/2005/8/layout/venn1"/>
    <dgm:cxn modelId="{C33BCAF2-4B35-364A-801C-73328AAF516C}" type="presParOf" srcId="{3D6B75FD-3500-40F1-8956-DD7CE35822BD}" destId="{2596F9A6-0CCB-461A-98AB-6366A6B4D005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F78CC-CAC8-496B-9402-613719A6CE57}">
      <dsp:nvSpPr>
        <dsp:cNvPr id="0" name=""/>
        <dsp:cNvSpPr/>
      </dsp:nvSpPr>
      <dsp:spPr>
        <a:xfrm>
          <a:off x="4489248" y="1436191"/>
          <a:ext cx="1763743" cy="17637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0F7E3C-CDAA-432F-875A-F2C784E4F0CD}">
      <dsp:nvSpPr>
        <dsp:cNvPr id="0" name=""/>
        <dsp:cNvSpPr/>
      </dsp:nvSpPr>
      <dsp:spPr>
        <a:xfrm>
          <a:off x="4348148" y="0"/>
          <a:ext cx="2045942" cy="11842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charset="0"/>
              <a:ea typeface="Calibri" charset="0"/>
              <a:cs typeface="Calibri" charset="0"/>
            </a:rPr>
            <a:t>Performance metrics and simulations</a:t>
          </a:r>
          <a:endParaRPr lang="en-US" sz="24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4348148" y="0"/>
        <a:ext cx="2045942" cy="1184227"/>
      </dsp:txXfrm>
    </dsp:sp>
    <dsp:sp modelId="{56137D36-E9C3-44F9-8B63-C165470571C3}">
      <dsp:nvSpPr>
        <dsp:cNvPr id="0" name=""/>
        <dsp:cNvSpPr/>
      </dsp:nvSpPr>
      <dsp:spPr>
        <a:xfrm>
          <a:off x="5160176" y="1923488"/>
          <a:ext cx="1763743" cy="1763743"/>
        </a:xfrm>
        <a:prstGeom prst="ellipse">
          <a:avLst/>
        </a:prstGeom>
        <a:solidFill>
          <a:schemeClr val="accent2">
            <a:alpha val="50000"/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72A13C-3EF0-4022-8610-5B42A0E01DAE}">
      <dsp:nvSpPr>
        <dsp:cNvPr id="0" name=""/>
        <dsp:cNvSpPr/>
      </dsp:nvSpPr>
      <dsp:spPr>
        <a:xfrm>
          <a:off x="7064314" y="1562173"/>
          <a:ext cx="1834293" cy="12850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charset="0"/>
              <a:ea typeface="Calibri" charset="0"/>
              <a:cs typeface="Calibri" charset="0"/>
            </a:rPr>
            <a:t>Development-time profiling</a:t>
          </a:r>
          <a:endParaRPr lang="en-US" sz="24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7064314" y="1562173"/>
        <a:ext cx="1834293" cy="1285013"/>
      </dsp:txXfrm>
    </dsp:sp>
    <dsp:sp modelId="{22ABE01A-4A67-4412-AA62-890D266E24E0}">
      <dsp:nvSpPr>
        <dsp:cNvPr id="0" name=""/>
        <dsp:cNvSpPr/>
      </dsp:nvSpPr>
      <dsp:spPr>
        <a:xfrm>
          <a:off x="4904080" y="2712637"/>
          <a:ext cx="1763743" cy="1763743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55D38A-6964-44F7-A0C5-DEBD73547B47}">
      <dsp:nvSpPr>
        <dsp:cNvPr id="0" name=""/>
        <dsp:cNvSpPr/>
      </dsp:nvSpPr>
      <dsp:spPr>
        <a:xfrm>
          <a:off x="6782115" y="3754254"/>
          <a:ext cx="1834293" cy="12850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charset="0"/>
              <a:ea typeface="Calibri" charset="0"/>
              <a:cs typeface="Calibri" charset="0"/>
            </a:rPr>
            <a:t>Performance</a:t>
          </a:r>
          <a:r>
            <a:rPr lang="en-US" sz="2400" kern="1200" baseline="0" dirty="0" smtClean="0">
              <a:latin typeface="Calibri" charset="0"/>
              <a:ea typeface="Calibri" charset="0"/>
              <a:cs typeface="Calibri" charset="0"/>
            </a:rPr>
            <a:t> and </a:t>
          </a:r>
          <a:r>
            <a:rPr lang="en-US" sz="2400" kern="1200" dirty="0" smtClean="0">
              <a:latin typeface="Calibri" charset="0"/>
              <a:ea typeface="Calibri" charset="0"/>
              <a:cs typeface="Calibri" charset="0"/>
            </a:rPr>
            <a:t>load tests</a:t>
          </a:r>
          <a:endParaRPr lang="en-US" sz="24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6782115" y="3754254"/>
        <a:ext cx="1834293" cy="1285013"/>
      </dsp:txXfrm>
    </dsp:sp>
    <dsp:sp modelId="{9E5D1A47-D57A-493C-B23F-DEF49C2B4C5F}">
      <dsp:nvSpPr>
        <dsp:cNvPr id="0" name=""/>
        <dsp:cNvSpPr/>
      </dsp:nvSpPr>
      <dsp:spPr>
        <a:xfrm>
          <a:off x="4074415" y="2712637"/>
          <a:ext cx="1763743" cy="1763743"/>
        </a:xfrm>
        <a:prstGeom prst="ellipse">
          <a:avLst/>
        </a:prstGeom>
        <a:solidFill>
          <a:schemeClr val="accent2">
            <a:alpha val="50000"/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9923BC-DE59-4D11-9E09-8544FFCD8822}">
      <dsp:nvSpPr>
        <dsp:cNvPr id="0" name=""/>
        <dsp:cNvSpPr/>
      </dsp:nvSpPr>
      <dsp:spPr>
        <a:xfrm>
          <a:off x="2125831" y="3754254"/>
          <a:ext cx="1834293" cy="12850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charset="0"/>
              <a:ea typeface="Calibri" charset="0"/>
              <a:cs typeface="Calibri" charset="0"/>
            </a:rPr>
            <a:t>Production-time performance investigations</a:t>
          </a:r>
          <a:endParaRPr lang="en-US" sz="24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2125831" y="3754254"/>
        <a:ext cx="1834293" cy="1285013"/>
      </dsp:txXfrm>
    </dsp:sp>
    <dsp:sp modelId="{77222054-A5E2-4F30-AEA0-85214B677868}">
      <dsp:nvSpPr>
        <dsp:cNvPr id="0" name=""/>
        <dsp:cNvSpPr/>
      </dsp:nvSpPr>
      <dsp:spPr>
        <a:xfrm>
          <a:off x="3818319" y="1923488"/>
          <a:ext cx="1763743" cy="1763743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96F9A6-0CCB-461A-98AB-6366A6B4D005}">
      <dsp:nvSpPr>
        <dsp:cNvPr id="0" name=""/>
        <dsp:cNvSpPr/>
      </dsp:nvSpPr>
      <dsp:spPr>
        <a:xfrm>
          <a:off x="1843632" y="1562173"/>
          <a:ext cx="1834293" cy="12850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charset="0"/>
              <a:ea typeface="Calibri" charset="0"/>
              <a:cs typeface="Calibri" charset="0"/>
            </a:rPr>
            <a:t>Continuous low-overhead monitoring</a:t>
          </a:r>
          <a:endParaRPr lang="en-US" sz="24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1843632" y="1562173"/>
        <a:ext cx="1834293" cy="1285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2F3AF-F752-E344-880C-426ECA09A4CA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B3B44-16A2-5B44-83D8-420A3F82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3B44-16A2-5B44-83D8-420A3F825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A108-FAA9-C64B-AA00-1EA82F1F5353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D3D71F61-72AC-3F44-9383-55EAB5EB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177-CCA4-E243-8484-963112BEA303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234D-B103-974B-975B-311B72B1F7FB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5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BE37-5953-1048-8381-F34D5F426883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7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A519-39BA-2643-8886-81712598484B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7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E93-97BE-C54C-80E1-034B8825E84D}" type="datetime1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F4C1-CEB7-0145-8E71-E276E9F7D128}" type="datetime1">
              <a:rPr lang="en-US" smtClean="0"/>
              <a:t>3/7/18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FEDB-76CF-8A44-BC8E-2F70E4F37E36}" type="datetime1">
              <a:rPr lang="en-US" smtClean="0"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1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F348-A861-AC40-AA1F-CCF96E32B4ED}" type="datetime1">
              <a:rPr lang="en-US" smtClean="0"/>
              <a:t>3/7/18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B89E-0A85-6740-B366-B54BFBA22CD7}" type="datetime1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1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948C-BC95-2448-8BEF-C4CCB92A1D9D}" type="datetime1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6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6286"/>
            <a:ext cx="10515600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B7973-38CC-804B-A0F3-E95C5EAF9471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1F61-72AC-3F44-9383-55EAB5EB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PerfView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Measure and Improve Your App’s Performance for Free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6477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Sasha </a:t>
            </a:r>
            <a:r>
              <a:rPr lang="en-US" sz="3600" dirty="0" err="1" smtClean="0"/>
              <a:t>Goldshtein</a:t>
            </a:r>
            <a:endParaRPr lang="en-US" sz="3600" dirty="0" smtClean="0"/>
          </a:p>
          <a:p>
            <a:r>
              <a:rPr lang="en-US" sz="3600" dirty="0" smtClean="0"/>
              <a:t>CTO, </a:t>
            </a:r>
            <a:r>
              <a:rPr lang="en-US" sz="3600" dirty="0" err="1" smtClean="0"/>
              <a:t>Sela</a:t>
            </a:r>
            <a:r>
              <a:rPr lang="en-US" sz="3600" dirty="0" smtClean="0"/>
              <a:t> Group</a:t>
            </a:r>
          </a:p>
          <a:p>
            <a:r>
              <a:rPr lang="en-US" sz="3600" dirty="0" smtClean="0"/>
              <a:t>@</a:t>
            </a:r>
            <a:r>
              <a:rPr lang="en-US" sz="3600" dirty="0" err="1" smtClean="0"/>
              <a:t>goldshtn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8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ETW collection and analysis tool authored by Vance Morrison of the Microsoft .NET team</a:t>
            </a:r>
          </a:p>
          <a:p>
            <a:r>
              <a:rPr lang="en-US" dirty="0" smtClean="0"/>
              <a:t>Huge variety of performance investigation scenarios</a:t>
            </a:r>
          </a:p>
          <a:p>
            <a:r>
              <a:rPr lang="en-US" dirty="0" smtClean="0"/>
              <a:t>Steep(</a:t>
            </a:r>
            <a:r>
              <a:rPr lang="en-US" dirty="0" err="1" smtClean="0"/>
              <a:t>ish</a:t>
            </a:r>
            <a:r>
              <a:rPr lang="en-US" dirty="0" smtClean="0"/>
              <a:t>) learning curve</a:t>
            </a:r>
          </a:p>
          <a:p>
            <a:pPr lvl="1"/>
            <a:r>
              <a:rPr lang="en-US" dirty="0" smtClean="0"/>
              <a:t>Watch training videos!</a:t>
            </a:r>
            <a:endParaRPr lang="en-US" dirty="0"/>
          </a:p>
        </p:txBody>
      </p:sp>
      <p:pic>
        <p:nvPicPr>
          <p:cNvPr id="4" name="Content Placeholder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1451" y="2762582"/>
            <a:ext cx="5995851" cy="368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Using </a:t>
            </a:r>
            <a:r>
              <a:rPr lang="en-US" dirty="0" err="1" smtClean="0"/>
              <a:t>PerfView</a:t>
            </a:r>
            <a:r>
              <a:rPr lang="en-US" dirty="0" smtClean="0"/>
              <a:t> for CPU </a:t>
            </a:r>
            <a:r>
              <a:rPr lang="en-US" dirty="0" smtClean="0"/>
              <a:t>and blocked time investigations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0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Sidebar: It’s All In The Visualization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5925"/>
          <a:stretch/>
        </p:blipFill>
        <p:spPr>
          <a:xfrm>
            <a:off x="5983514" y="1267105"/>
            <a:ext cx="5891064" cy="50892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214" b="16430"/>
          <a:stretch/>
        </p:blipFill>
        <p:spPr>
          <a:xfrm>
            <a:off x="446315" y="1267105"/>
            <a:ext cx="5225170" cy="508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91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Using </a:t>
            </a:r>
            <a:r>
              <a:rPr lang="en-US" dirty="0" err="1" smtClean="0"/>
              <a:t>PerfView</a:t>
            </a:r>
            <a:r>
              <a:rPr lang="en-US" dirty="0" smtClean="0"/>
              <a:t> to investigate </a:t>
            </a:r>
            <a:r>
              <a:rPr lang="en-US" smtClean="0"/>
              <a:t>startup performance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7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Using </a:t>
            </a:r>
            <a:r>
              <a:rPr lang="en-US" dirty="0" err="1" smtClean="0"/>
              <a:t>PerfView</a:t>
            </a:r>
            <a:r>
              <a:rPr lang="en-US" dirty="0" smtClean="0"/>
              <a:t> to reduce memory allocations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8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Analysis with </a:t>
            </a:r>
            <a:r>
              <a:rPr lang="en-US" dirty="0" err="1" smtClean="0"/>
              <a:t>PerfView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PerfView</a:t>
            </a:r>
            <a:r>
              <a:rPr lang="en-US" dirty="0" smtClean="0"/>
              <a:t> can capture optimized heap snapshots</a:t>
            </a:r>
          </a:p>
          <a:p>
            <a:pPr lvl="1"/>
            <a:r>
              <a:rPr lang="en-US" dirty="0" smtClean="0"/>
              <a:t>Sampling, spanning tree generation, object content dropping</a:t>
            </a:r>
          </a:p>
          <a:p>
            <a:r>
              <a:rPr lang="en-US" dirty="0" smtClean="0"/>
              <a:t>Compare snapshots to determine which objects are being allocated and not freed</a:t>
            </a:r>
          </a:p>
          <a:p>
            <a:r>
              <a:rPr lang="en-US" dirty="0" smtClean="0"/>
              <a:t>Determine which GC root paths keep objects alive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3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Using </a:t>
            </a:r>
            <a:r>
              <a:rPr lang="en-US" dirty="0" err="1" smtClean="0"/>
              <a:t>PerfView</a:t>
            </a:r>
            <a:r>
              <a:rPr lang="en-US" dirty="0" smtClean="0"/>
              <a:t> to diagnose a memory leak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ETW is the performance monitoring framework of today and the future</a:t>
            </a:r>
          </a:p>
          <a:p>
            <a:r>
              <a:rPr lang="en-US" dirty="0" err="1" smtClean="0"/>
              <a:t>PerfView</a:t>
            </a:r>
            <a:r>
              <a:rPr lang="en-US" dirty="0" smtClean="0"/>
              <a:t> is a free, universal analysis tool for CPU, memory, and thread time investigations</a:t>
            </a:r>
          </a:p>
          <a:p>
            <a:r>
              <a:rPr lang="en-US" dirty="0" smtClean="0"/>
              <a:t>Detailed performance monitoring in production is possible and </a:t>
            </a:r>
            <a:r>
              <a:rPr lang="en-US" u="sng" dirty="0" smtClean="0"/>
              <a:t>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Thank You!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Sasha Goldshtein</a:t>
            </a:r>
          </a:p>
          <a:p>
            <a:r>
              <a:rPr lang="en-US" sz="3600" dirty="0" smtClean="0"/>
              <a:t>@</a:t>
            </a:r>
            <a:r>
              <a:rPr lang="en-US" sz="3600" dirty="0" err="1" smtClean="0"/>
              <a:t>goldshtn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5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023342"/>
              </p:ext>
            </p:extLst>
          </p:nvPr>
        </p:nvGraphicFramePr>
        <p:xfrm>
          <a:off x="611560" y="564695"/>
          <a:ext cx="10742240" cy="503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Production Performance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pain point:</a:t>
            </a:r>
          </a:p>
          <a:p>
            <a:pPr lvl="1"/>
            <a:r>
              <a:rPr lang="en-US" dirty="0" smtClean="0"/>
              <a:t>Very infrequently, user requests that save and load files are failing</a:t>
            </a:r>
          </a:p>
          <a:p>
            <a:r>
              <a:rPr lang="en-US" dirty="0" smtClean="0"/>
              <a:t>“Detailed” performance monitoring report (1 day):</a:t>
            </a:r>
          </a:p>
          <a:p>
            <a:pPr lvl="1"/>
            <a:r>
              <a:rPr lang="en-US" dirty="0" smtClean="0"/>
              <a:t>Average storage array latency is 5ms, so there’s no problem</a:t>
            </a:r>
          </a:p>
          <a:p>
            <a:r>
              <a:rPr lang="en-US" dirty="0" smtClean="0"/>
              <a:t>“Super-detailed” performance monitoring report (3 days):</a:t>
            </a:r>
          </a:p>
          <a:p>
            <a:pPr lvl="1"/>
            <a:r>
              <a:rPr lang="en-US" dirty="0" smtClean="0"/>
              <a:t>Per-minute average storage array latency numbers</a:t>
            </a:r>
          </a:p>
          <a:p>
            <a:pPr lvl="1"/>
            <a:r>
              <a:rPr lang="en-US" dirty="0" smtClean="0"/>
              <a:t>Average of averages is 5ms, so there’s no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2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916032"/>
            <a:ext cx="5791200" cy="3771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2554" y="4793432"/>
            <a:ext cx="3446417" cy="797469"/>
          </a:xfrm>
        </p:spPr>
        <p:txBody>
          <a:bodyPr/>
          <a:lstStyle/>
          <a:p>
            <a:r>
              <a:rPr lang="en-US" dirty="0" smtClean="0"/>
              <a:t>Use a Profiler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5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Traditional Profilers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Invasiveness</a:t>
            </a:r>
          </a:p>
          <a:p>
            <a:r>
              <a:rPr lang="en-US" dirty="0" smtClean="0"/>
              <a:t>Overhead</a:t>
            </a:r>
          </a:p>
          <a:p>
            <a:r>
              <a:rPr lang="en-US" dirty="0" smtClean="0"/>
              <a:t>Trace size</a:t>
            </a:r>
          </a:p>
          <a:p>
            <a:r>
              <a:rPr lang="en-US" dirty="0" smtClean="0"/>
              <a:t>Licensing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Tracing for Windows (ETW)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High-performance logging framework with structured payloads and stack trace support</a:t>
            </a:r>
          </a:p>
          <a:p>
            <a:r>
              <a:rPr lang="en-US" dirty="0" smtClean="0"/>
              <a:t>Used widely across Windows, .NET, drivers, services, and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ETW Roles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245512" y="4124598"/>
            <a:ext cx="2666765" cy="121375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Providers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97912" y="4276998"/>
            <a:ext cx="2666765" cy="121375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Providers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50312" y="4429398"/>
            <a:ext cx="2666765" cy="121375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Providers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07491" y="4124598"/>
            <a:ext cx="2422697" cy="1188423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Providers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59891" y="4276998"/>
            <a:ext cx="2422697" cy="1188423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Providers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212291" y="4429398"/>
            <a:ext cx="2422697" cy="1188423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Consumers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17621" y="1332411"/>
            <a:ext cx="2700300" cy="115036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Providers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70021" y="1484811"/>
            <a:ext cx="2700300" cy="115036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Controllers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38649" y="2842816"/>
            <a:ext cx="7045752" cy="979896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  Event tracing session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965593" y="3908575"/>
            <a:ext cx="0" cy="61206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Arrow Connector 42"/>
          <p:cNvCxnSpPr/>
          <p:nvPr/>
        </p:nvCxnSpPr>
        <p:spPr>
          <a:xfrm flipV="1">
            <a:off x="4217621" y="3908575"/>
            <a:ext cx="0" cy="61206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43"/>
          <p:cNvCxnSpPr/>
          <p:nvPr/>
        </p:nvCxnSpPr>
        <p:spPr>
          <a:xfrm flipV="1">
            <a:off x="4469649" y="3908575"/>
            <a:ext cx="0" cy="61206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5" name="TextBox 44"/>
          <p:cNvSpPr txBox="1"/>
          <p:nvPr/>
        </p:nvSpPr>
        <p:spPr>
          <a:xfrm>
            <a:off x="4488828" y="3679810"/>
            <a:ext cx="184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events</a:t>
            </a:r>
            <a:endParaRPr lang="en-US" sz="3200" i="1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Flowchart: Magnetic Disk 14"/>
          <p:cNvSpPr/>
          <p:nvPr/>
        </p:nvSpPr>
        <p:spPr>
          <a:xfrm>
            <a:off x="9222176" y="1811601"/>
            <a:ext cx="1536551" cy="1679287"/>
          </a:xfrm>
          <a:prstGeom prst="flowChartMagneticDisk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Log files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879600" y="3058840"/>
            <a:ext cx="1486593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Arrow Connector 47"/>
          <p:cNvCxnSpPr/>
          <p:nvPr/>
        </p:nvCxnSpPr>
        <p:spPr>
          <a:xfrm>
            <a:off x="7885819" y="3205200"/>
            <a:ext cx="1486593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" name="TextBox 48"/>
          <p:cNvSpPr txBox="1"/>
          <p:nvPr/>
        </p:nvSpPr>
        <p:spPr>
          <a:xfrm>
            <a:off x="7941481" y="2514833"/>
            <a:ext cx="1486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events</a:t>
            </a:r>
            <a:endParaRPr lang="en-US" sz="3200" i="1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122476" y="3899397"/>
            <a:ext cx="0" cy="53000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Arrow Connector 50"/>
          <p:cNvCxnSpPr/>
          <p:nvPr/>
        </p:nvCxnSpPr>
        <p:spPr>
          <a:xfrm>
            <a:off x="7298270" y="3899397"/>
            <a:ext cx="0" cy="53000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Straight Arrow Connector 51"/>
          <p:cNvCxnSpPr/>
          <p:nvPr/>
        </p:nvCxnSpPr>
        <p:spPr>
          <a:xfrm>
            <a:off x="7493985" y="3899397"/>
            <a:ext cx="0" cy="53000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3" name="TextBox 52"/>
          <p:cNvSpPr txBox="1"/>
          <p:nvPr/>
        </p:nvSpPr>
        <p:spPr>
          <a:xfrm>
            <a:off x="6610423" y="3371146"/>
            <a:ext cx="2018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real-time</a:t>
            </a:r>
            <a:endParaRPr lang="en-US" sz="3200" i="1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8851709" y="3371146"/>
            <a:ext cx="783279" cy="130189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5" name="Straight Arrow Connector 54"/>
          <p:cNvCxnSpPr/>
          <p:nvPr/>
        </p:nvCxnSpPr>
        <p:spPr>
          <a:xfrm flipH="1">
            <a:off x="9067733" y="3371146"/>
            <a:ext cx="719655" cy="132499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6" name="TextBox 55"/>
          <p:cNvSpPr txBox="1"/>
          <p:nvPr/>
        </p:nvSpPr>
        <p:spPr>
          <a:xfrm>
            <a:off x="9634989" y="3530630"/>
            <a:ext cx="1639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logged events</a:t>
            </a:r>
            <a:endParaRPr lang="en-US" sz="3200" i="1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Flowchart: Multidocument 25"/>
          <p:cNvSpPr/>
          <p:nvPr/>
        </p:nvSpPr>
        <p:spPr>
          <a:xfrm>
            <a:off x="2157887" y="3124939"/>
            <a:ext cx="764129" cy="400690"/>
          </a:xfrm>
          <a:prstGeom prst="flowChartMultidocumen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08349" y="2620425"/>
            <a:ext cx="147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buffers</a:t>
            </a:r>
            <a:endParaRPr lang="en-US" sz="3200" i="1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6098213" y="2481890"/>
            <a:ext cx="2755" cy="54962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1" name="Straight Arrow Connector 60"/>
          <p:cNvCxnSpPr/>
          <p:nvPr/>
        </p:nvCxnSpPr>
        <p:spPr>
          <a:xfrm flipH="1">
            <a:off x="6253368" y="2481890"/>
            <a:ext cx="2755" cy="54962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5" name="Flowchart: Multidocument 25"/>
          <p:cNvSpPr/>
          <p:nvPr/>
        </p:nvSpPr>
        <p:spPr>
          <a:xfrm>
            <a:off x="1311322" y="3129940"/>
            <a:ext cx="764129" cy="400690"/>
          </a:xfrm>
          <a:prstGeom prst="flowChartMultidocumen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Sample (Profile) provider</a:t>
            </a:r>
          </a:p>
          <a:p>
            <a:pPr lvl="1"/>
            <a:r>
              <a:rPr lang="en-US" dirty="0" smtClean="0"/>
              <a:t>Produces a call stack every 1ms of CPU execution time</a:t>
            </a:r>
          </a:p>
          <a:p>
            <a:r>
              <a:rPr lang="en-US" dirty="0" smtClean="0"/>
              <a:t>CLR GC and </a:t>
            </a:r>
            <a:r>
              <a:rPr lang="en-US" dirty="0" err="1" smtClean="0"/>
              <a:t>SampAlloc</a:t>
            </a:r>
            <a:r>
              <a:rPr lang="en-US" dirty="0" smtClean="0"/>
              <a:t> provider</a:t>
            </a:r>
          </a:p>
          <a:p>
            <a:pPr lvl="1"/>
            <a:r>
              <a:rPr lang="en-US" dirty="0" smtClean="0"/>
              <a:t>Produces events for garbage collections and object allocation samples</a:t>
            </a:r>
          </a:p>
          <a:p>
            <a:r>
              <a:rPr lang="en-US" dirty="0" smtClean="0"/>
              <a:t>Kernel Context Switch provider</a:t>
            </a:r>
          </a:p>
          <a:p>
            <a:pPr lvl="1"/>
            <a:r>
              <a:rPr lang="en-US" dirty="0" smtClean="0"/>
              <a:t>Produces events for context switches, enables tracking off- and on-CPU transitions (thread blocked time)</a:t>
            </a:r>
          </a:p>
          <a:p>
            <a:r>
              <a:rPr lang="en-US" dirty="0" smtClean="0"/>
              <a:t>Kernel </a:t>
            </a:r>
            <a:r>
              <a:rPr lang="en-US" dirty="0" err="1" smtClean="0"/>
              <a:t>FileIO</a:t>
            </a:r>
            <a:r>
              <a:rPr lang="en-US" dirty="0" smtClean="0"/>
              <a:t> provider</a:t>
            </a:r>
          </a:p>
          <a:p>
            <a:pPr lvl="1"/>
            <a:r>
              <a:rPr lang="en-US" dirty="0" smtClean="0"/>
              <a:t>Produces events for each file I/O operation and its duration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An ETW Recording?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huge list of events, think millions</a:t>
            </a:r>
          </a:p>
          <a:p>
            <a:r>
              <a:rPr lang="en-US" dirty="0" smtClean="0"/>
              <a:t>Events have multiple columns (payload), think Excel spreadsheet</a:t>
            </a:r>
          </a:p>
          <a:p>
            <a:r>
              <a:rPr lang="en-US" dirty="0" smtClean="0"/>
              <a:t>Useless without additional processing</a:t>
            </a:r>
          </a:p>
        </p:txBody>
      </p:sp>
      <p:pic>
        <p:nvPicPr>
          <p:cNvPr id="4" name="Content Placeholder 10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2958736"/>
            <a:ext cx="10413274" cy="3611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1F61-72AC-3F44-9383-55EAB5EBC2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428</Words>
  <Application>Microsoft Macintosh PowerPoint</Application>
  <PresentationFormat>Widescreen</PresentationFormat>
  <Paragraphs>96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 Theme</vt:lpstr>
      <vt:lpstr>PerfView Measure and Improve Your App’s Performance for Free</vt:lpstr>
      <vt:lpstr>PowerPoint Presentation</vt:lpstr>
      <vt:lpstr>One Production Performance Investigation</vt:lpstr>
      <vt:lpstr>Use a Profiler</vt:lpstr>
      <vt:lpstr>Problems with Traditional Profilers</vt:lpstr>
      <vt:lpstr>Event Tracing for Windows (ETW)</vt:lpstr>
      <vt:lpstr>ETW Roles</vt:lpstr>
      <vt:lpstr>Some Interesting Providers</vt:lpstr>
      <vt:lpstr>What’s In An ETW Recording?</vt:lpstr>
      <vt:lpstr>PerfView</vt:lpstr>
      <vt:lpstr>Demo: Using PerfView for CPU and blocked time investigations</vt:lpstr>
      <vt:lpstr>Sidebar: It’s All In The Visualization</vt:lpstr>
      <vt:lpstr>Demo: Using PerfView to investigate startup performance</vt:lpstr>
      <vt:lpstr>Demo: Using PerfView to reduce memory allocations</vt:lpstr>
      <vt:lpstr>Memory Analysis with PerfView</vt:lpstr>
      <vt:lpstr>Demo: Using PerfView to diagnose a memory leak</vt:lpstr>
      <vt:lpstr>Summary</vt:lpstr>
      <vt:lpstr>Thank You!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Goldshtein</dc:creator>
  <cp:lastModifiedBy>Sasha Goldshtein</cp:lastModifiedBy>
  <cp:revision>51</cp:revision>
  <dcterms:created xsi:type="dcterms:W3CDTF">2016-05-31T10:57:29Z</dcterms:created>
  <dcterms:modified xsi:type="dcterms:W3CDTF">2018-03-07T13:12:33Z</dcterms:modified>
</cp:coreProperties>
</file>